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1"/>
  </p:notesMasterIdLst>
  <p:handoutMasterIdLst>
    <p:handoutMasterId r:id="rId52"/>
  </p:handoutMasterIdLst>
  <p:sldIdLst>
    <p:sldId id="267" r:id="rId3"/>
    <p:sldId id="268" r:id="rId4"/>
    <p:sldId id="278" r:id="rId5"/>
    <p:sldId id="272" r:id="rId6"/>
    <p:sldId id="281" r:id="rId7"/>
    <p:sldId id="280" r:id="rId8"/>
    <p:sldId id="282" r:id="rId9"/>
    <p:sldId id="283" r:id="rId10"/>
    <p:sldId id="284" r:id="rId11"/>
    <p:sldId id="287" r:id="rId12"/>
    <p:sldId id="299" r:id="rId13"/>
    <p:sldId id="300" r:id="rId14"/>
    <p:sldId id="354" r:id="rId15"/>
    <p:sldId id="355" r:id="rId16"/>
    <p:sldId id="301" r:id="rId17"/>
    <p:sldId id="356" r:id="rId18"/>
    <p:sldId id="357" r:id="rId19"/>
    <p:sldId id="358" r:id="rId20"/>
    <p:sldId id="359" r:id="rId21"/>
    <p:sldId id="302" r:id="rId22"/>
    <p:sldId id="360" r:id="rId23"/>
    <p:sldId id="378" r:id="rId24"/>
    <p:sldId id="379" r:id="rId25"/>
    <p:sldId id="380" r:id="rId26"/>
    <p:sldId id="361" r:id="rId27"/>
    <p:sldId id="303" r:id="rId28"/>
    <p:sldId id="362" r:id="rId29"/>
    <p:sldId id="363" r:id="rId30"/>
    <p:sldId id="364" r:id="rId31"/>
    <p:sldId id="365" r:id="rId32"/>
    <p:sldId id="308" r:id="rId33"/>
    <p:sldId id="366" r:id="rId34"/>
    <p:sldId id="309" r:id="rId35"/>
    <p:sldId id="381" r:id="rId36"/>
    <p:sldId id="310" r:id="rId37"/>
    <p:sldId id="367" r:id="rId38"/>
    <p:sldId id="290" r:id="rId39"/>
    <p:sldId id="368" r:id="rId40"/>
    <p:sldId id="276" r:id="rId41"/>
    <p:sldId id="369" r:id="rId42"/>
    <p:sldId id="370" r:id="rId43"/>
    <p:sldId id="371" r:id="rId44"/>
    <p:sldId id="373" r:id="rId45"/>
    <p:sldId id="374" r:id="rId46"/>
    <p:sldId id="375" r:id="rId47"/>
    <p:sldId id="335" r:id="rId48"/>
    <p:sldId id="376" r:id="rId49"/>
    <p:sldId id="37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4" y="419101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419101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91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3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6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0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382"/>
            <a:ext cx="6345382" cy="3057525"/>
          </a:xfrm>
        </p:spPr>
        <p:txBody>
          <a:bodyPr/>
          <a:lstStyle/>
          <a:p>
            <a:r>
              <a:rPr lang="it-IT" sz="4800" dirty="0"/>
              <a:t>IMPLEMENTASI STEGANOGRAFI</a:t>
            </a:r>
            <a:br>
              <a:rPr lang="id-ID" sz="4800" dirty="0"/>
            </a:br>
            <a:r>
              <a:rPr lang="it-IT" sz="4800" dirty="0"/>
              <a:t>PADA CITRA DIGITAL</a:t>
            </a:r>
            <a:br>
              <a:rPr lang="it-IT" sz="4800" dirty="0"/>
            </a:br>
            <a:r>
              <a:rPr lang="en-GB" sz="4800" dirty="0"/>
              <a:t>DENGAN METODE LEAST SIGNIFICANT BIT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71248"/>
            <a:ext cx="2252801" cy="645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Amelia </a:t>
            </a:r>
            <a:r>
              <a:rPr lang="en-US" sz="1800" dirty="0" err="1"/>
              <a:t>Apriliani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ID" sz="1800" dirty="0"/>
              <a:t>3145143626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</a:t>
            </a:r>
            <a:br>
              <a:rPr lang="en-ID" dirty="0"/>
            </a:br>
            <a:r>
              <a:rPr lang="id-ID" dirty="0"/>
              <a:t>Kajian Teori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 action="ppaction://hlinksldjump"/>
              </a:rPr>
              <a:t>Steganografi</a:t>
            </a:r>
            <a:endParaRPr lang="en-ID" dirty="0"/>
          </a:p>
          <a:p>
            <a:r>
              <a:rPr lang="id-ID" dirty="0">
                <a:hlinkClick r:id="rId3" action="ppaction://hlinksldjump"/>
              </a:rPr>
              <a:t>Perbedaan Steganografi dan Kriptogafi</a:t>
            </a:r>
            <a:endParaRPr lang="en-ID" dirty="0"/>
          </a:p>
          <a:p>
            <a:r>
              <a:rPr lang="id-ID" dirty="0">
                <a:hlinkClick r:id="rId4" action="ppaction://hlinksldjump"/>
              </a:rPr>
              <a:t>LSB (Least Significant Bit)</a:t>
            </a:r>
            <a:endParaRPr lang="id-ID" dirty="0"/>
          </a:p>
          <a:p>
            <a:r>
              <a:rPr lang="id-ID" dirty="0">
                <a:hlinkClick r:id="rId5" action="ppaction://hlinksldjump"/>
              </a:rPr>
              <a:t>ASCII</a:t>
            </a:r>
            <a:endParaRPr lang="id-ID" dirty="0"/>
          </a:p>
          <a:p>
            <a:r>
              <a:rPr lang="id-ID" dirty="0">
                <a:hlinkClick r:id="rId6" action="ppaction://hlinksldjump"/>
              </a:rPr>
              <a:t>Citra Digital</a:t>
            </a:r>
            <a:endParaRPr lang="en-ID" dirty="0"/>
          </a:p>
        </p:txBody>
      </p:sp>
      <p:sp>
        <p:nvSpPr>
          <p:cNvPr id="4" name="Right Arrow 3">
            <a:hlinkClick r:id="rId7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Menurut</a:t>
            </a:r>
            <a:r>
              <a:rPr lang="en-GB" dirty="0"/>
              <a:t> Gary C. Kessler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jurnalnya</a:t>
            </a:r>
            <a:r>
              <a:rPr lang="en-GB" dirty="0"/>
              <a:t> Steganography Hiding Data </a:t>
            </a:r>
            <a:r>
              <a:rPr lang="en-GB" dirty="0" err="1"/>
              <a:t>WithinData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"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.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</a:t>
            </a:r>
            <a:r>
              <a:rPr lang="en-GB" dirty="0" err="1"/>
              <a:t>ketiga</a:t>
            </a:r>
            <a:r>
              <a:rPr lang="en-GB" dirty="0"/>
              <a:t>." [11].</a:t>
            </a:r>
            <a:endParaRPr lang="id-ID" sz="2400" dirty="0"/>
          </a:p>
          <a:p>
            <a:pPr marL="0" indent="0" algn="just">
              <a:buNone/>
            </a:pP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,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seni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/>
              <a:t>media lain </a:t>
            </a:r>
            <a:r>
              <a:rPr lang="en-GB" dirty="0" err="1"/>
              <a:t>sedemikian</a:t>
            </a:r>
            <a:r>
              <a:rPr lang="en-GB" dirty="0"/>
              <a:t> </a:t>
            </a:r>
            <a:r>
              <a:rPr lang="en-GB" dirty="0" err="1"/>
              <a:t>rupa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membuat</a:t>
            </a:r>
            <a:r>
              <a:rPr lang="en-GB" dirty="0"/>
              <a:t> orang lain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menyadari</a:t>
            </a:r>
            <a:r>
              <a:rPr lang="en-GB" dirty="0"/>
              <a:t> </a:t>
            </a:r>
            <a:r>
              <a:rPr lang="en-GB" dirty="0" err="1"/>
              <a:t>adanya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di media </a:t>
            </a:r>
            <a:r>
              <a:rPr lang="en-GB" dirty="0" err="1"/>
              <a:t>tersebut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6B2F996-FD51-47D0-B01B-A4A00AD3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189174"/>
            <a:ext cx="8324850" cy="376524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6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CF67E52-2C50-4D3C-9E0D-2F1843C23AAA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Menurut</a:t>
            </a:r>
            <a:r>
              <a:rPr lang="en-GB" dirty="0"/>
              <a:t> Munir,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kriteria</a:t>
            </a:r>
            <a:r>
              <a:rPr lang="en-GB" dirty="0"/>
              <a:t> yang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diperhatikan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penyembunyian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meliputi</a:t>
            </a:r>
            <a:r>
              <a:rPr lang="en-GB" dirty="0"/>
              <a:t> 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1. Imperceptible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Keberadaan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dipersepsi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visual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audio.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2. Fidelity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Kualitas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jauh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. Setelah </a:t>
            </a:r>
            <a:r>
              <a:rPr lang="en-GB" dirty="0" err="1"/>
              <a:t>penambahan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id-ID" dirty="0"/>
              <a:t> </a:t>
            </a:r>
            <a:r>
              <a:rPr lang="en-GB" dirty="0" err="1"/>
              <a:t>rahasia</a:t>
            </a:r>
            <a:r>
              <a:rPr lang="en-GB" dirty="0"/>
              <a:t>,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Pengamat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id-ID" dirty="0"/>
              <a:t> </a:t>
            </a: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kalau</a:t>
            </a:r>
            <a:r>
              <a:rPr lang="en-GB" dirty="0"/>
              <a:t> 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3. Recovery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diekstrak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. Karena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sv-SE" dirty="0"/>
              <a:t>adalah menyembunyikan pesan atau informasi, maka jika informasi</a:t>
            </a:r>
            <a:r>
              <a:rPr lang="id-ID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4. Capacity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Ukuran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sedapat</a:t>
            </a:r>
            <a:r>
              <a:rPr lang="en-GB" dirty="0"/>
              <a:t> </a:t>
            </a:r>
            <a:r>
              <a:rPr lang="en-GB" dirty="0" err="1"/>
              <a:t>mungkin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 Agar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memaksimalkan</a:t>
            </a:r>
            <a:r>
              <a:rPr lang="en-GB" dirty="0"/>
              <a:t> </a:t>
            </a:r>
            <a:r>
              <a:rPr lang="en-GB" dirty="0" err="1"/>
              <a:t>manfaat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sendiri</a:t>
            </a:r>
            <a:r>
              <a:rPr lang="en-GB" dirty="0"/>
              <a:t> [14].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0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Herodatus</a:t>
            </a:r>
            <a:r>
              <a:rPr lang="en-GB" dirty="0"/>
              <a:t> </a:t>
            </a:r>
            <a:r>
              <a:rPr lang="en-GB" dirty="0" err="1"/>
              <a:t>menceritakan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Histaiaeus</a:t>
            </a:r>
            <a:r>
              <a:rPr lang="id-ID" dirty="0"/>
              <a:t> </a:t>
            </a:r>
            <a:r>
              <a:rPr lang="en-GB" dirty="0" err="1"/>
              <a:t>mengirim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Aristagoras of Miletus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melawan</a:t>
            </a:r>
            <a:r>
              <a:rPr lang="id-ID" dirty="0"/>
              <a:t> </a:t>
            </a:r>
            <a:r>
              <a:rPr lang="en-GB" dirty="0"/>
              <a:t>Persia.</a:t>
            </a:r>
            <a:r>
              <a:rPr lang="id-ID" dirty="0"/>
              <a:t> </a:t>
            </a:r>
            <a:r>
              <a:rPr lang="en-GB" dirty="0" err="1"/>
              <a:t>Caranya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dipilih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budak</a:t>
            </a:r>
            <a:r>
              <a:rPr lang="en-GB" dirty="0"/>
              <a:t>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73F73-1EE4-4B79-A523-454DE02FF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71" y="3295374"/>
            <a:ext cx="7492007" cy="27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Orang-orang Yunani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kayu</a:t>
            </a:r>
            <a:r>
              <a:rPr lang="en-GB" dirty="0"/>
              <a:t> yang </a:t>
            </a:r>
            <a:r>
              <a:rPr lang="en-GB" dirty="0" err="1"/>
              <a:t>kemudian</a:t>
            </a:r>
            <a:r>
              <a:rPr lang="id-ID" dirty="0"/>
              <a:t> </a:t>
            </a:r>
            <a:r>
              <a:rPr lang="en-GB" dirty="0" err="1"/>
              <a:t>ditutup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lilin</a:t>
            </a:r>
            <a:r>
              <a:rPr lang="en-GB" dirty="0"/>
              <a:t> (wax)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0014-4130-44C8-A5AB-F56475C7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653" y="2992394"/>
            <a:ext cx="5300694" cy="23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(invisible ink)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sv-SE" dirty="0"/>
              <a:t>Pliny the Elder menjelaskan penggunaan tinta dari getah tanaman thithymallus.</a:t>
            </a:r>
            <a:r>
              <a:rPr lang="id-ID" dirty="0"/>
              <a:t> </a:t>
            </a:r>
            <a:r>
              <a:rPr lang="fi-FI" dirty="0"/>
              <a:t>Jika dituliskan pada kertas maka tulisan dengan tinta terse</a:t>
            </a:r>
            <a:r>
              <a:rPr lang="en-GB" dirty="0"/>
              <a:t>but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kelihatan</a:t>
            </a:r>
            <a:r>
              <a:rPr lang="en-GB" dirty="0"/>
              <a:t>,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dipanaskan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gelap</a:t>
            </a:r>
            <a:r>
              <a:rPr lang="en-GB" dirty="0"/>
              <a:t>/</a:t>
            </a:r>
            <a:r>
              <a:rPr lang="en-GB" dirty="0" err="1"/>
              <a:t>coklat</a:t>
            </a:r>
            <a:r>
              <a:rPr lang="en-GB" dirty="0"/>
              <a:t>.</a:t>
            </a:r>
            <a:endParaRPr lang="id-ID" dirty="0"/>
          </a:p>
          <a:p>
            <a:pPr marL="900113" indent="-368300" algn="just"/>
            <a:r>
              <a:rPr lang="fi-FI" dirty="0"/>
              <a:t>Penggunaan kain sutra dan lilin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 </a:t>
            </a:r>
            <a:r>
              <a:rPr lang="en-GB" dirty="0" err="1"/>
              <a:t>Cina</a:t>
            </a:r>
            <a:r>
              <a:rPr lang="en-GB" dirty="0"/>
              <a:t>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catatan</a:t>
            </a:r>
            <a:r>
              <a:rPr lang="en-GB" dirty="0"/>
              <a:t> pada </a:t>
            </a:r>
            <a:r>
              <a:rPr lang="en-GB" dirty="0" err="1"/>
              <a:t>potongan-potongan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sutra</a:t>
            </a:r>
            <a:r>
              <a:rPr lang="id-ID" dirty="0"/>
              <a:t> </a:t>
            </a:r>
            <a:r>
              <a:rPr lang="sv-SE" dirty="0"/>
              <a:t>yang kemudian digumpalkan menjadi bola kecil dan dilapisi lilin. Selanjutnya</a:t>
            </a:r>
            <a:r>
              <a:rPr lang="id-ID" dirty="0"/>
              <a:t> </a:t>
            </a:r>
            <a:r>
              <a:rPr lang="en-GB" dirty="0"/>
              <a:t>bola </a:t>
            </a:r>
            <a:r>
              <a:rPr lang="en-GB" dirty="0" err="1"/>
              <a:t>kecil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ditelan</a:t>
            </a:r>
            <a:r>
              <a:rPr lang="en-GB" dirty="0"/>
              <a:t> oleh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pembawa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.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dibaca</a:t>
            </a:r>
            <a:r>
              <a:rPr lang="id-ID" dirty="0"/>
              <a:t> </a:t>
            </a:r>
            <a:r>
              <a:rPr lang="it-IT" dirty="0"/>
              <a:t>setelah bola kecil dikeluarkan dari perut si pembawa pesan.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dirty="0"/>
              <a:t>Steganografi </a:t>
            </a:r>
            <a:r>
              <a:rPr lang="en-GB" dirty="0"/>
              <a:t>Zaman </a:t>
            </a:r>
            <a:r>
              <a:rPr lang="en-GB" dirty="0" err="1"/>
              <a:t>Renaisans</a:t>
            </a:r>
            <a:r>
              <a:rPr lang="en-GB" dirty="0"/>
              <a:t> (Renaissance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Tahun</a:t>
            </a:r>
            <a:r>
              <a:rPr lang="en-GB" dirty="0"/>
              <a:t> 1499, Johannes </a:t>
            </a:r>
            <a:r>
              <a:rPr lang="en-GB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dirty="0" err="1"/>
              <a:t>Polygraphiae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it-IT" dirty="0"/>
              <a:t>Giovanni Battista Porta 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  <a:p>
            <a:pPr marL="0" indent="0" algn="just">
              <a:buNone/>
            </a:pPr>
            <a:endParaRPr lang="id-ID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n-GB" dirty="0" err="1"/>
              <a:t>Steganografi</a:t>
            </a:r>
            <a:r>
              <a:rPr lang="en-GB" dirty="0"/>
              <a:t> Zaman </a:t>
            </a:r>
            <a:r>
              <a:rPr lang="en-GB" dirty="0" err="1"/>
              <a:t>Perang</a:t>
            </a:r>
            <a:r>
              <a:rPr lang="en-GB" dirty="0"/>
              <a:t> Dunia (World War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(invisible ink)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dirty="0"/>
              <a:t>Steganografi </a:t>
            </a:r>
            <a:r>
              <a:rPr lang="en-GB" dirty="0"/>
              <a:t>D</a:t>
            </a:r>
            <a:r>
              <a:rPr lang="id-ID" dirty="0"/>
              <a:t>igital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/>
              <a:t>digital.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digital,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embedding </a:t>
            </a:r>
            <a:r>
              <a:rPr lang="en-GB" dirty="0" err="1"/>
              <a:t>atau</a:t>
            </a:r>
            <a:r>
              <a:rPr lang="en-GB" dirty="0"/>
              <a:t> encoding (</a:t>
            </a:r>
            <a:r>
              <a:rPr lang="en-GB" dirty="0" err="1"/>
              <a:t>penyisipan</a:t>
            </a:r>
            <a:r>
              <a:rPr lang="en-GB" dirty="0"/>
              <a:t>) dan proses extracting </a:t>
            </a:r>
            <a:r>
              <a:rPr lang="en-GB" dirty="0" err="1"/>
              <a:t>atau</a:t>
            </a:r>
            <a:r>
              <a:rPr lang="en-GB" dirty="0"/>
              <a:t> 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(reveal)).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embedding </a:t>
            </a:r>
            <a:r>
              <a:rPr lang="en-GB" dirty="0" err="1"/>
              <a:t>atau</a:t>
            </a:r>
            <a:r>
              <a:rPr lang="en-GB" dirty="0"/>
              <a:t> encoding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object 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image) [18].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3" action="ppaction://hlinksldjump"/>
              </a:rPr>
              <a:t>Bab I </a:t>
            </a:r>
            <a:r>
              <a:rPr lang="id-ID" sz="2800" dirty="0">
                <a:hlinkClick r:id="rId3" action="ppaction://hlinksldjump"/>
              </a:rPr>
              <a:t>Latar Belakang</a:t>
            </a:r>
            <a:endParaRPr lang="en-US" sz="2800" dirty="0"/>
          </a:p>
          <a:p>
            <a:r>
              <a:rPr lang="en-ID" sz="2800" dirty="0">
                <a:hlinkClick r:id="rId4" action="ppaction://hlinksldjump"/>
              </a:rPr>
              <a:t>Bab II </a:t>
            </a:r>
            <a:r>
              <a:rPr lang="id-ID" sz="2800" b="1" dirty="0">
                <a:hlinkClick r:id="rId4" action="ppaction://hlinksldjump"/>
              </a:rPr>
              <a:t>Landasan Teori</a:t>
            </a:r>
            <a:endParaRPr lang="en-ID" sz="2800" b="1" dirty="0"/>
          </a:p>
          <a:p>
            <a:r>
              <a:rPr lang="en-ID" sz="2800" b="1" dirty="0">
                <a:hlinkClick r:id="rId5" action="ppaction://hlinksldjump"/>
              </a:rPr>
              <a:t>Bab III </a:t>
            </a:r>
            <a:r>
              <a:rPr lang="id-ID" sz="2800" b="1" dirty="0">
                <a:hlinkClick r:id="rId5" action="ppaction://hlinksldjump"/>
              </a:rPr>
              <a:t>Hasil dan Pembahasan</a:t>
            </a:r>
            <a:endParaRPr lang="en-ID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r>
              <a:rPr lang="en-GB" dirty="0"/>
              <a:t>, </a:t>
            </a:r>
            <a:r>
              <a:rPr lang="en-GB" dirty="0" err="1"/>
              <a:t>metode-metode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dibagi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kelompok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1.</a:t>
            </a:r>
            <a:r>
              <a:rPr lang="id-ID" dirty="0"/>
              <a:t> </a:t>
            </a:r>
            <a:r>
              <a:rPr lang="en-GB" dirty="0"/>
              <a:t>Spatial (time) domain methods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en-GB" dirty="0" err="1"/>
              <a:t>Memodifikasi</a:t>
            </a:r>
            <a:r>
              <a:rPr lang="en-GB" dirty="0"/>
              <a:t>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dari</a:t>
            </a:r>
            <a:r>
              <a:rPr lang="en-GB" dirty="0"/>
              <a:t> cover-object (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merepresentasikan</a:t>
            </a:r>
            <a:r>
              <a:rPr lang="id-ID" dirty="0"/>
              <a:t> </a:t>
            </a:r>
            <a:r>
              <a:rPr lang="pt-BR" dirty="0"/>
              <a:t>intensitas/warna pixel atau amplitudo). Contoh: Metode modifikasi</a:t>
            </a:r>
            <a:r>
              <a:rPr lang="id-ID" dirty="0"/>
              <a:t> </a:t>
            </a:r>
            <a:r>
              <a:rPr lang="en-GB" dirty="0"/>
              <a:t>LSB</a:t>
            </a:r>
          </a:p>
          <a:p>
            <a:pPr marL="0" indent="0">
              <a:buNone/>
            </a:pPr>
            <a:r>
              <a:rPr lang="en-GB" dirty="0"/>
              <a:t>2. </a:t>
            </a:r>
            <a:r>
              <a:rPr lang="en-GB" dirty="0" err="1"/>
              <a:t>Tranform</a:t>
            </a:r>
            <a:r>
              <a:rPr lang="en-GB" dirty="0"/>
              <a:t> domain methods</a:t>
            </a:r>
          </a:p>
          <a:p>
            <a:pPr marL="0" indent="0">
              <a:buNone/>
            </a:pPr>
            <a:r>
              <a:rPr lang="id-ID" dirty="0"/>
              <a:t>	</a:t>
            </a:r>
            <a:r>
              <a:rPr lang="pt-BR" dirty="0"/>
              <a:t>Memodifikasi hasil transformasi sinyal dalam ranah transform (hasil transformasi</a:t>
            </a:r>
            <a:r>
              <a:rPr lang="id-ID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spasial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lain (</a:t>
            </a:r>
            <a:r>
              <a:rPr lang="en-GB" dirty="0" err="1"/>
              <a:t>misalnya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). </a:t>
            </a:r>
            <a:r>
              <a:rPr lang="en-GB" dirty="0" err="1"/>
              <a:t>Contoh</a:t>
            </a:r>
            <a:r>
              <a:rPr lang="en-GB" dirty="0"/>
              <a:t>: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/>
              <a:t>Spread Spectrum [14].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AutoNum type="arabicPeriod"/>
            </a:pPr>
            <a:r>
              <a:rPr lang="en-GB" dirty="0"/>
              <a:t>Least Significant Bit Insertion (LSB)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P</a:t>
            </a:r>
            <a:r>
              <a:rPr lang="sv-SE" dirty="0"/>
              <a:t>ada berkas image pesan dapat disembunyikan</a:t>
            </a:r>
            <a:r>
              <a:rPr lang="id-ID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menyisipkannya</a:t>
            </a:r>
            <a:r>
              <a:rPr lang="en-GB" dirty="0"/>
              <a:t> pada bit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bit yang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kanan</a:t>
            </a:r>
            <a:r>
              <a:rPr lang="en-GB" dirty="0"/>
              <a:t> (LSB) pada data pixel yang </a:t>
            </a:r>
            <a:r>
              <a:rPr lang="en-GB" dirty="0" err="1"/>
              <a:t>menyusun</a:t>
            </a:r>
            <a:r>
              <a:rPr lang="en-GB" dirty="0"/>
              <a:t> file </a:t>
            </a:r>
            <a:r>
              <a:rPr lang="en-GB" dirty="0" err="1"/>
              <a:t>tersebut</a:t>
            </a:r>
            <a:r>
              <a:rPr lang="en-GB" dirty="0"/>
              <a:t>. 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dirty="0"/>
              <a:t>bitmap 24 bit, </a:t>
            </a:r>
            <a:r>
              <a:rPr lang="en-GB" dirty="0" err="1"/>
              <a:t>setiap</a:t>
            </a:r>
            <a:r>
              <a:rPr lang="en-GB" dirty="0"/>
              <a:t> pixel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Red, Green dan Blue 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(byte)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pixel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menyisipkan</a:t>
            </a:r>
            <a:r>
              <a:rPr lang="en-GB" dirty="0"/>
              <a:t> 3 bit data.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Algorithms and Transformation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Discrete Cosine</a:t>
            </a:r>
            <a:r>
              <a:rPr lang="id-ID" dirty="0"/>
              <a:t> </a:t>
            </a:r>
            <a:r>
              <a:rPr lang="en-GB" dirty="0"/>
              <a:t>Transformation (DCT) dan Wavelet Transformation. </a:t>
            </a:r>
            <a:r>
              <a:rPr lang="en-GB" dirty="0" err="1"/>
              <a:t>Fungsi</a:t>
            </a:r>
            <a:r>
              <a:rPr lang="en-GB" dirty="0"/>
              <a:t> DCT dan 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(spatial</a:t>
            </a:r>
            <a:r>
              <a:rPr lang="id-ID" dirty="0"/>
              <a:t> </a:t>
            </a:r>
            <a:r>
              <a:rPr lang="en-GB" dirty="0"/>
              <a:t>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(frequency domain).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6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Redundant Pattern Encoding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Redundant Pattern Encoding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cropping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Spread Spectrum Method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(encrypted)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crypto-key dan </a:t>
            </a:r>
            <a:r>
              <a:rPr lang="en-GB" dirty="0" err="1"/>
              <a:t>stego</a:t>
            </a:r>
            <a:r>
              <a:rPr lang="en-GB" dirty="0"/>
              <a:t>-key.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image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9FFF-27E1-47C5-8469-D4FCCD75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098" y="363583"/>
            <a:ext cx="5895432" cy="603644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0802BBD-3413-4CD7-AC8E-FB886C069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3186545"/>
            <a:ext cx="5330656" cy="29856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dirty="0"/>
              <a:t>encoding dan decoding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encoding dan decoding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Spread</a:t>
            </a:r>
            <a:r>
              <a:rPr lang="id-ID" dirty="0"/>
              <a:t> </a:t>
            </a:r>
            <a:r>
              <a:rPr lang="en-GB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Spread Spectrum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5169290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digital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E2DE-A8C4-47A9-969E-76BDA8F5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36" y="1061427"/>
            <a:ext cx="6150594" cy="3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11068560" cy="27347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i-FI" dirty="0"/>
              <a:t>LSB </a:t>
            </a:r>
            <a:r>
              <a:rPr lang="id-ID" dirty="0"/>
              <a:t>(Least Significant Bit) </a:t>
            </a:r>
            <a:r>
              <a:rPr lang="fi-FI" dirty="0"/>
              <a:t>merupakan salah satu metode</a:t>
            </a:r>
            <a:r>
              <a:rPr lang="id-ID" dirty="0"/>
              <a:t> </a:t>
            </a:r>
            <a:r>
              <a:rPr lang="en-GB" dirty="0"/>
              <a:t>yang paling </a:t>
            </a:r>
            <a:r>
              <a:rPr lang="en-GB" dirty="0" err="1"/>
              <a:t>sederhanaa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Bit yang </a:t>
            </a:r>
            <a:r>
              <a:rPr lang="en-GB" dirty="0" err="1"/>
              <a:t>cocok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diganti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bit</a:t>
            </a:r>
            <a:r>
              <a:rPr lang="id-ID" dirty="0"/>
              <a:t> </a:t>
            </a:r>
            <a:r>
              <a:rPr lang="en-GB" dirty="0"/>
              <a:t>LSB, </a:t>
            </a:r>
            <a:r>
              <a:rPr lang="en-GB" dirty="0" err="1"/>
              <a:t>sebab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mengubah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id-ID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sebelumnya</a:t>
            </a:r>
            <a:r>
              <a:rPr lang="en-GB" dirty="0"/>
              <a:t> [14].</a:t>
            </a:r>
            <a:endParaRPr lang="id-ID" dirty="0"/>
          </a:p>
          <a:p>
            <a:pPr marL="0" indent="0">
              <a:buNone/>
            </a:pPr>
            <a:r>
              <a:rPr lang="en-GB" dirty="0"/>
              <a:t>Pada file bitmap 24 bit,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komponen</a:t>
            </a:r>
            <a:r>
              <a:rPr lang="en-GB" dirty="0"/>
              <a:t> Red,</a:t>
            </a:r>
            <a:r>
              <a:rPr lang="id-ID" dirty="0"/>
              <a:t> </a:t>
            </a:r>
            <a:r>
              <a:rPr lang="en-GB" dirty="0"/>
              <a:t>Green, dan Blue (RGB),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3 bit pada </a:t>
            </a:r>
            <a:r>
              <a:rPr lang="en-GB" dirty="0" err="1"/>
              <a:t>setiap</a:t>
            </a:r>
            <a:r>
              <a:rPr lang="en-GB" dirty="0"/>
              <a:t> pixel-</a:t>
            </a:r>
            <a:r>
              <a:rPr lang="en-GB" dirty="0" err="1"/>
              <a:t>nya</a:t>
            </a:r>
            <a:r>
              <a:rPr lang="en-GB" dirty="0"/>
              <a:t>. Pada</a:t>
            </a:r>
            <a:r>
              <a:rPr lang="id-ID" dirty="0"/>
              <a:t> </a:t>
            </a:r>
            <a:r>
              <a:rPr lang="sv-SE" dirty="0"/>
              <a:t>gambar 800x600 pixel dapat digunakan untuk menyembunyikan 1.440.000 bit</a:t>
            </a:r>
            <a:r>
              <a:rPr lang="id-ID" dirty="0"/>
              <a:t> </a:t>
            </a:r>
            <a:r>
              <a:rPr lang="en-GB" dirty="0"/>
              <a:t>(180.000 Byte) data </a:t>
            </a:r>
            <a:r>
              <a:rPr lang="en-GB" dirty="0" err="1"/>
              <a:t>rahasia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842682"/>
            <a:ext cx="11317943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pixel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(11100000 11000100 00010101)</a:t>
            </a:r>
          </a:p>
          <a:p>
            <a:pPr marL="4129088" lvl="8" indent="0">
              <a:buNone/>
            </a:pPr>
            <a:r>
              <a:rPr lang="en-GB" sz="1800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penyisipannya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4129088" lvl="8" indent="0">
              <a:buNone/>
            </a:pPr>
            <a:r>
              <a:rPr lang="en-GB" sz="1800" dirty="0"/>
              <a:t>(0001001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1010101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01100011</a:t>
            </a:r>
            <a:r>
              <a:rPr lang="id-ID" sz="1800" dirty="0"/>
              <a:t>)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2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600" dirty="0" err="1"/>
              <a:t>Contoh</a:t>
            </a:r>
            <a:r>
              <a:rPr lang="id-ID" sz="1600" dirty="0"/>
              <a:t> </a:t>
            </a:r>
            <a:r>
              <a:rPr lang="en-GB" sz="1600" dirty="0" err="1"/>
              <a:t>lainnya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</a:t>
            </a:r>
            <a:r>
              <a:rPr lang="en-GB" sz="1600" dirty="0" err="1"/>
              <a:t>diambil</a:t>
            </a:r>
            <a:r>
              <a:rPr lang="en-GB" sz="1600" dirty="0"/>
              <a:t> 8 pixel </a:t>
            </a:r>
            <a:r>
              <a:rPr lang="en-GB" sz="1600" dirty="0" err="1"/>
              <a:t>dari</a:t>
            </a:r>
            <a:r>
              <a:rPr lang="en-GB" sz="1600" dirty="0"/>
              <a:t> </a:t>
            </a:r>
            <a:r>
              <a:rPr lang="en-GB" sz="1600" dirty="0" err="1"/>
              <a:t>sebuah</a:t>
            </a:r>
            <a:r>
              <a:rPr lang="en-GB" sz="1600" dirty="0"/>
              <a:t> </a:t>
            </a:r>
            <a:r>
              <a:rPr lang="en-GB" sz="1600" dirty="0" err="1"/>
              <a:t>gambar</a:t>
            </a:r>
            <a:r>
              <a:rPr lang="en-GB" sz="1600" dirty="0"/>
              <a:t>, </a:t>
            </a:r>
            <a:r>
              <a:rPr lang="en-GB" sz="1600" dirty="0" err="1"/>
              <a:t>maka</a:t>
            </a:r>
            <a:r>
              <a:rPr lang="en-GB" sz="1600" dirty="0"/>
              <a:t> data </a:t>
            </a:r>
            <a:r>
              <a:rPr lang="en-GB" sz="1600" dirty="0" err="1"/>
              <a:t>rahasia</a:t>
            </a:r>
            <a:r>
              <a:rPr lang="en-GB" sz="1600" dirty="0"/>
              <a:t> yang </a:t>
            </a:r>
            <a:r>
              <a:rPr lang="en-GB" sz="1600" dirty="0" err="1"/>
              <a:t>dapat</a:t>
            </a:r>
            <a:r>
              <a:rPr lang="id-ID" sz="1600" dirty="0"/>
              <a:t> </a:t>
            </a:r>
            <a:r>
              <a:rPr lang="en-GB" sz="1600" dirty="0" err="1"/>
              <a:t>dimasukkan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1 kata, </a:t>
            </a:r>
            <a:r>
              <a:rPr lang="en-GB" sz="1600" dirty="0" err="1"/>
              <a:t>contohnya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"ADA“</a:t>
            </a:r>
            <a:endParaRPr lang="id-ID" sz="1600" dirty="0"/>
          </a:p>
          <a:p>
            <a:pPr marL="0" indent="0">
              <a:buNone/>
            </a:pPr>
            <a:endParaRPr lang="en-GB" sz="1400" dirty="0"/>
          </a:p>
          <a:p>
            <a:pPr marL="539750" lvl="8" indent="0">
              <a:buNone/>
            </a:pPr>
            <a:r>
              <a:rPr lang="en-GB" sz="1800" dirty="0"/>
              <a:t>(10011011 01100100 01010000)</a:t>
            </a:r>
          </a:p>
          <a:p>
            <a:pPr marL="539750" lvl="8" indent="0">
              <a:buNone/>
            </a:pPr>
            <a:r>
              <a:rPr lang="en-GB" sz="1800" dirty="0"/>
              <a:t>(10010011 01010101 01001000)</a:t>
            </a:r>
          </a:p>
          <a:p>
            <a:pPr marL="539750" lvl="8" indent="0">
              <a:buNone/>
            </a:pPr>
            <a:r>
              <a:rPr lang="en-GB" sz="1800" dirty="0"/>
              <a:t>(10011010 01010111 01001110)</a:t>
            </a:r>
          </a:p>
          <a:p>
            <a:pPr marL="539750" lvl="8" indent="0">
              <a:buNone/>
            </a:pPr>
            <a:r>
              <a:rPr lang="en-GB" sz="1800" dirty="0"/>
              <a:t>(10011010 01010101 01010000)</a:t>
            </a:r>
          </a:p>
          <a:p>
            <a:pPr marL="539750" lvl="8" indent="0">
              <a:buNone/>
            </a:pPr>
            <a:r>
              <a:rPr lang="en-GB" sz="1800" dirty="0"/>
              <a:t>(10001000 01000001 00111111)</a:t>
            </a:r>
          </a:p>
          <a:p>
            <a:pPr marL="539750" lvl="8" indent="0">
              <a:buNone/>
            </a:pPr>
            <a:r>
              <a:rPr lang="en-GB" sz="1800" dirty="0"/>
              <a:t>(01101001 00100010 00110100)</a:t>
            </a:r>
          </a:p>
          <a:p>
            <a:pPr marL="539750" lvl="8" indent="0">
              <a:buNone/>
            </a:pPr>
            <a:r>
              <a:rPr lang="en-GB" sz="1800" dirty="0"/>
              <a:t>(01101101 00100111 00110010)</a:t>
            </a:r>
          </a:p>
          <a:p>
            <a:pPr marL="539750" lvl="8" indent="0">
              <a:buNone/>
            </a:pPr>
            <a:r>
              <a:rPr lang="en-GB" sz="1800" dirty="0"/>
              <a:t>(01111001 00110011 00110101)</a:t>
            </a:r>
            <a:endParaRPr lang="id-ID" sz="1800" dirty="0"/>
          </a:p>
          <a:p>
            <a:pPr marL="539750" lvl="8" indent="0">
              <a:buNone/>
            </a:pPr>
            <a:endParaRPr lang="id-ID" sz="1800" dirty="0"/>
          </a:p>
          <a:p>
            <a:pPr marL="0" indent="0" algn="just">
              <a:buNone/>
            </a:pPr>
            <a:r>
              <a:rPr lang="en-GB" sz="1600" dirty="0"/>
              <a:t>Kata "ADA" </a:t>
            </a:r>
            <a:r>
              <a:rPr lang="en-GB" sz="1600" dirty="0" err="1"/>
              <a:t>mempunyai</a:t>
            </a:r>
            <a:r>
              <a:rPr lang="en-GB" sz="1600" dirty="0"/>
              <a:t> </a:t>
            </a:r>
            <a:r>
              <a:rPr lang="en-GB" sz="1600" dirty="0" err="1"/>
              <a:t>biner</a:t>
            </a:r>
            <a:r>
              <a:rPr lang="en-GB" sz="1600" dirty="0"/>
              <a:t> A = 01000001, D = 01000100,</a:t>
            </a:r>
            <a:r>
              <a:rPr lang="id-ID" sz="1600" dirty="0"/>
              <a:t> </a:t>
            </a:r>
            <a:r>
              <a:rPr lang="en-GB" sz="1600" dirty="0" err="1"/>
              <a:t>maka</a:t>
            </a:r>
            <a:r>
              <a:rPr lang="en-GB" sz="1600" dirty="0"/>
              <a:t> bit </a:t>
            </a:r>
            <a:r>
              <a:rPr lang="en-GB" sz="1600" dirty="0" err="1"/>
              <a:t>hasil</a:t>
            </a:r>
            <a:r>
              <a:rPr lang="id-ID" sz="1600" dirty="0"/>
              <a:t> </a:t>
            </a:r>
            <a:r>
              <a:rPr lang="en-GB" sz="1600" dirty="0" err="1"/>
              <a:t>penyisipannya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0110010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01001000)</a:t>
            </a:r>
          </a:p>
          <a:p>
            <a:pPr marL="720725" lvl="2" indent="0">
              <a:buNone/>
            </a:pPr>
            <a:r>
              <a:rPr lang="en-GB" sz="1800" dirty="0"/>
              <a:t>(10011010 01010111 01001110)</a:t>
            </a:r>
          </a:p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(10001000 01000001 0011111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00100010 0011010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00110010)</a:t>
            </a:r>
          </a:p>
          <a:p>
            <a:pPr marL="720725" lvl="2" indent="0">
              <a:buNone/>
            </a:pPr>
            <a:r>
              <a:rPr lang="en-GB" sz="1800" dirty="0"/>
              <a:t>(0111100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00110101)</a:t>
            </a:r>
          </a:p>
          <a:p>
            <a:pPr marL="0" indent="0">
              <a:buNone/>
            </a:pPr>
            <a:endParaRPr lang="id-ID" dirty="0"/>
          </a:p>
          <a:p>
            <a:pPr marL="0" indent="0" algn="just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13 </a:t>
            </a:r>
            <a:r>
              <a:rPr lang="en-GB" dirty="0" err="1"/>
              <a:t>dalam</a:t>
            </a:r>
            <a:r>
              <a:rPr lang="en-GB" dirty="0"/>
              <a:t> 24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05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</a:t>
            </a:r>
            <a:br>
              <a:rPr lang="en-ID" dirty="0"/>
            </a:br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>
                <a:hlinkClick r:id="rId2" action="ppaction://hlinksldjump"/>
              </a:rPr>
              <a:t>Latar</a:t>
            </a:r>
            <a:r>
              <a:rPr lang="en-ID" dirty="0">
                <a:hlinkClick r:id="rId2" action="ppaction://hlinksldjump"/>
              </a:rPr>
              <a:t> </a:t>
            </a:r>
            <a:r>
              <a:rPr lang="en-ID" dirty="0" err="1">
                <a:hlinkClick r:id="rId2" action="ppaction://hlinksldjump"/>
              </a:rPr>
              <a:t>Belakang</a:t>
            </a:r>
            <a:r>
              <a:rPr lang="id-ID" dirty="0">
                <a:hlinkClick r:id="rId2" action="ppaction://hlinksldjump"/>
              </a:rPr>
              <a:t> Masalah</a:t>
            </a:r>
            <a:endParaRPr lang="id-ID" dirty="0"/>
          </a:p>
          <a:p>
            <a:r>
              <a:rPr lang="id-ID" dirty="0">
                <a:hlinkClick r:id="rId3" action="ppaction://hlinksldjump"/>
              </a:rPr>
              <a:t>B</a:t>
            </a:r>
            <a:r>
              <a:rPr lang="en-ID" dirty="0" err="1">
                <a:hlinkClick r:id="rId3" action="ppaction://hlinksldjump"/>
              </a:rPr>
              <a:t>atasan</a:t>
            </a:r>
            <a:r>
              <a:rPr lang="en-ID" dirty="0">
                <a:hlinkClick r:id="rId3" action="ppaction://hlinksldjump"/>
              </a:rPr>
              <a:t> </a:t>
            </a:r>
            <a:r>
              <a:rPr lang="en-ID" dirty="0" err="1">
                <a:hlinkClick r:id="rId3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4" action="ppaction://hlinksldjump"/>
              </a:rPr>
              <a:t>Rumusan</a:t>
            </a:r>
            <a:r>
              <a:rPr lang="en-ID" dirty="0">
                <a:hlinkClick r:id="rId4" action="ppaction://hlinksldjump"/>
              </a:rPr>
              <a:t> </a:t>
            </a:r>
            <a:r>
              <a:rPr lang="en-ID" dirty="0" err="1">
                <a:hlinkClick r:id="rId4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5" action="ppaction://hlinksldjump"/>
              </a:rPr>
              <a:t>Tujuan</a:t>
            </a:r>
            <a:r>
              <a:rPr lang="en-ID" dirty="0">
                <a:hlinkClick r:id="rId5" action="ppaction://hlinksldjump"/>
              </a:rPr>
              <a:t> Pen</a:t>
            </a:r>
            <a:r>
              <a:rPr lang="id-ID" dirty="0">
                <a:hlinkClick r:id="rId5" action="ppaction://hlinksldjump"/>
              </a:rPr>
              <a:t>e</a:t>
            </a:r>
            <a:r>
              <a:rPr lang="en-ID" dirty="0">
                <a:hlinkClick r:id="rId5" action="ppaction://hlinksldjump"/>
              </a:rPr>
              <a:t>li</a:t>
            </a:r>
            <a:r>
              <a:rPr lang="id-ID" dirty="0">
                <a:hlinkClick r:id="rId5" action="ppaction://hlinksldjump"/>
              </a:rPr>
              <a:t>ti</a:t>
            </a:r>
            <a:r>
              <a:rPr lang="en-ID" dirty="0">
                <a:hlinkClick r:id="rId5" action="ppaction://hlinksldjump"/>
              </a:rPr>
              <a:t>an</a:t>
            </a:r>
            <a:endParaRPr lang="en-ID" dirty="0"/>
          </a:p>
          <a:p>
            <a:r>
              <a:rPr lang="en-ID" dirty="0" err="1">
                <a:hlinkClick r:id="rId6" action="ppaction://hlinksldjump"/>
              </a:rPr>
              <a:t>Manfaat</a:t>
            </a:r>
            <a:r>
              <a:rPr lang="en-ID" dirty="0">
                <a:hlinkClick r:id="rId6" action="ppaction://hlinksldjump"/>
              </a:rPr>
              <a:t> Pen</a:t>
            </a:r>
            <a:r>
              <a:rPr lang="id-ID" dirty="0">
                <a:hlinkClick r:id="rId6" action="ppaction://hlinksldjump"/>
              </a:rPr>
              <a:t>e</a:t>
            </a:r>
            <a:r>
              <a:rPr lang="en-ID" dirty="0">
                <a:hlinkClick r:id="rId6" action="ppaction://hlinksldjump"/>
              </a:rPr>
              <a:t>li</a:t>
            </a:r>
            <a:r>
              <a:rPr lang="id-ID" dirty="0">
                <a:hlinkClick r:id="rId6" action="ppaction://hlinksldjump"/>
              </a:rPr>
              <a:t>ti</a:t>
            </a:r>
            <a:r>
              <a:rPr lang="en-ID" dirty="0">
                <a:hlinkClick r:id="rId6" action="ppaction://hlinksldjump"/>
              </a:rPr>
              <a:t>an</a:t>
            </a:r>
            <a:endParaRPr lang="en-ID" dirty="0"/>
          </a:p>
          <a:p>
            <a:r>
              <a:rPr lang="en-ID" dirty="0">
                <a:hlinkClick r:id="rId7" action="ppaction://hlinksldjump"/>
              </a:rPr>
              <a:t>J</a:t>
            </a:r>
            <a:r>
              <a:rPr lang="id-ID" dirty="0">
                <a:hlinkClick r:id="rId7" action="ppaction://hlinksldjump"/>
              </a:rPr>
              <a:t>enis Penelitian</a:t>
            </a:r>
            <a:endParaRPr lang="en-US" dirty="0"/>
          </a:p>
        </p:txBody>
      </p:sp>
      <p:sp>
        <p:nvSpPr>
          <p:cNvPr id="4" name="Right Arrow 3">
            <a:hlinkClick r:id="rId8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ASCII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3"/>
            <a:ext cx="11511906" cy="1471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American Standard Code for Information Interchange.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8 bit.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00000000 </a:t>
            </a:r>
            <a:r>
              <a:rPr lang="en-GB" dirty="0" err="1"/>
              <a:t>hingga</a:t>
            </a:r>
            <a:r>
              <a:rPr lang="id-ID" dirty="0"/>
              <a:t> </a:t>
            </a:r>
            <a:r>
              <a:rPr lang="en-GB" dirty="0"/>
              <a:t>11111111. Total </a:t>
            </a:r>
            <a:r>
              <a:rPr lang="en-GB" dirty="0" err="1"/>
              <a:t>kombinasi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ASCII </a:t>
            </a:r>
            <a:r>
              <a:rPr lang="en-GB" dirty="0" err="1"/>
              <a:t>sebanyak</a:t>
            </a:r>
            <a:r>
              <a:rPr lang="en-GB" dirty="0"/>
              <a:t> 256,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id-ID" dirty="0"/>
              <a:t> </a:t>
            </a:r>
            <a:r>
              <a:rPr lang="en-GB" dirty="0"/>
              <a:t>0 </a:t>
            </a:r>
            <a:r>
              <a:rPr lang="en-GB" dirty="0" err="1"/>
              <a:t>hingga</a:t>
            </a:r>
            <a:r>
              <a:rPr lang="en-GB" dirty="0"/>
              <a:t> 255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desimal</a:t>
            </a:r>
            <a:r>
              <a:rPr lang="en-GB" dirty="0"/>
              <a:t>. [3]</a:t>
            </a:r>
            <a:endParaRPr lang="en-GB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5B9A9-60DE-4FBA-A6D6-B69F437C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46" y="2313709"/>
            <a:ext cx="7243418" cy="4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Citra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didefinisikan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dimensi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/>
              <a:t>f(</a:t>
            </a:r>
            <a:r>
              <a:rPr lang="en-GB" dirty="0" err="1"/>
              <a:t>x,y</a:t>
            </a:r>
            <a:r>
              <a:rPr lang="en-GB" dirty="0"/>
              <a:t>), x dan y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datar</a:t>
            </a:r>
            <a:r>
              <a:rPr lang="en-GB" dirty="0"/>
              <a:t>; dan </a:t>
            </a:r>
            <a:r>
              <a:rPr lang="en-GB" dirty="0" err="1"/>
              <a:t>harga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f di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pasangan</a:t>
            </a:r>
            <a:r>
              <a:rPr lang="id-ID" dirty="0"/>
              <a:t> </a:t>
            </a:r>
            <a:r>
              <a:rPr lang="en-GB" dirty="0" err="1"/>
              <a:t>koordinat</a:t>
            </a:r>
            <a:r>
              <a:rPr lang="en-GB" dirty="0"/>
              <a:t> (</a:t>
            </a:r>
            <a:r>
              <a:rPr lang="en-GB" dirty="0" err="1"/>
              <a:t>x,y</a:t>
            </a:r>
            <a:r>
              <a:rPr lang="en-GB" dirty="0"/>
              <a:t>)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level </a:t>
            </a:r>
            <a:r>
              <a:rPr lang="en-GB" dirty="0" err="1"/>
              <a:t>keabuan</a:t>
            </a:r>
            <a:r>
              <a:rPr lang="en-GB" dirty="0"/>
              <a:t> (grey level)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di</a:t>
            </a:r>
            <a:r>
              <a:rPr lang="id-ID" dirty="0"/>
              <a:t> </a:t>
            </a:r>
            <a:r>
              <a:rPr lang="en-GB" dirty="0" err="1"/>
              <a:t>titik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[8]. Citra </a:t>
            </a:r>
            <a:r>
              <a:rPr lang="en-GB" dirty="0" err="1"/>
              <a:t>ada</a:t>
            </a:r>
            <a:r>
              <a:rPr lang="en-GB" dirty="0"/>
              <a:t> 2 </a:t>
            </a:r>
            <a:r>
              <a:rPr lang="en-GB" dirty="0" err="1"/>
              <a:t>macam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kontinu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optik</a:t>
            </a:r>
            <a:r>
              <a:rPr lang="en-GB" dirty="0"/>
              <a:t> yang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sinyal</a:t>
            </a:r>
            <a:r>
              <a:rPr lang="id-ID" dirty="0"/>
              <a:t> </a:t>
            </a:r>
            <a:r>
              <a:rPr lang="en-GB" dirty="0" err="1"/>
              <a:t>analog</a:t>
            </a:r>
            <a:r>
              <a:rPr lang="en-GB" dirty="0"/>
              <a:t>, </a:t>
            </a:r>
            <a:r>
              <a:rPr lang="en-GB" dirty="0" err="1"/>
              <a:t>misal</a:t>
            </a:r>
            <a:r>
              <a:rPr lang="en-GB" dirty="0"/>
              <a:t>: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manusia</a:t>
            </a:r>
            <a:r>
              <a:rPr lang="en-GB" dirty="0"/>
              <a:t> dan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analog</a:t>
            </a:r>
            <a:r>
              <a:rPr lang="en-GB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diskrit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</a:t>
            </a:r>
            <a:r>
              <a:rPr lang="en-GB" dirty="0" err="1"/>
              <a:t>digitalisasi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kontinu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Agar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diolah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direpresentasikan</a:t>
            </a:r>
            <a:r>
              <a:rPr lang="id-ID" dirty="0"/>
              <a:t> </a:t>
            </a:r>
            <a:r>
              <a:rPr lang="en-GB" dirty="0" err="1"/>
              <a:t>secara</a:t>
            </a:r>
            <a:r>
              <a:rPr lang="en-GB" dirty="0"/>
              <a:t> numeric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. </a:t>
            </a:r>
            <a:r>
              <a:rPr lang="en-GB" dirty="0" err="1"/>
              <a:t>Representasi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kontinyu</a:t>
            </a:r>
            <a:r>
              <a:rPr lang="id-ID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digitalisasi</a:t>
            </a:r>
            <a:r>
              <a:rPr lang="en-GB" dirty="0"/>
              <a:t>, dan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/>
              <a:t>digital.</a:t>
            </a:r>
          </a:p>
          <a:p>
            <a:pPr marL="0" indent="0" algn="just">
              <a:buNone/>
            </a:pPr>
            <a:r>
              <a:rPr lang="en-GB" dirty="0"/>
              <a:t>Ada 3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utama</a:t>
            </a:r>
            <a:r>
              <a:rPr lang="en-GB" dirty="0"/>
              <a:t> yang </a:t>
            </a:r>
            <a:r>
              <a:rPr lang="en-GB" dirty="0" err="1"/>
              <a:t>menangani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data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dirty="0"/>
              <a:t>Grafika Komputer (Computer Graphics)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Pengolahan Citra (Image Processing)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Pengenalan</a:t>
            </a:r>
            <a:r>
              <a:rPr lang="en-GB" dirty="0"/>
              <a:t> Pola (Pattern Recognition)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BMP (Bitmap)</a:t>
            </a:r>
          </a:p>
          <a:p>
            <a:pPr marL="0" indent="0" algn="just">
              <a:buNone/>
            </a:pPr>
            <a:r>
              <a:rPr lang="en-GB" dirty="0"/>
              <a:t>Bitmap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pixel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lossless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id-ID" sz="2400" dirty="0"/>
              <a:t>JPEG (</a:t>
            </a:r>
            <a:r>
              <a:rPr lang="en-GB" sz="2400" dirty="0"/>
              <a:t>Joint</a:t>
            </a:r>
            <a:r>
              <a:rPr lang="id-ID" sz="2400" dirty="0"/>
              <a:t> </a:t>
            </a:r>
            <a:r>
              <a:rPr lang="en-GB" sz="2400" dirty="0"/>
              <a:t>Photographic Experts Group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lossy,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72329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400" dirty="0"/>
              <a:t>GIF (</a:t>
            </a:r>
            <a:r>
              <a:rPr lang="en-GB" sz="2400" dirty="0"/>
              <a:t>Graphics Interchange Format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file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id-ID" sz="2400" dirty="0"/>
              <a:t>TIFF (</a:t>
            </a:r>
            <a:r>
              <a:rPr lang="en-GB" sz="2400" dirty="0" err="1"/>
              <a:t>Taged</a:t>
            </a:r>
            <a:r>
              <a:rPr lang="en-GB" sz="2400" dirty="0"/>
              <a:t> Image Format File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id-ID" dirty="0"/>
              <a:t>Merupakan </a:t>
            </a:r>
            <a:r>
              <a:rPr lang="en-GB" dirty="0" err="1"/>
              <a:t>grafis</a:t>
            </a:r>
            <a:r>
              <a:rPr lang="en-GB" dirty="0"/>
              <a:t> </a:t>
            </a:r>
            <a:r>
              <a:rPr lang="en-GB" dirty="0" err="1"/>
              <a:t>berkualitas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lossless.</a:t>
            </a:r>
            <a:r>
              <a:rPr lang="id-ID" dirty="0"/>
              <a:t> </a:t>
            </a:r>
            <a:r>
              <a:rPr lang="en-GB" dirty="0"/>
              <a:t>Format file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transparansi</a:t>
            </a:r>
            <a:r>
              <a:rPr lang="en-GB" dirty="0"/>
              <a:t> dan </a:t>
            </a:r>
            <a:r>
              <a:rPr lang="en-GB" dirty="0" err="1"/>
              <a:t>pilihan</a:t>
            </a:r>
            <a:r>
              <a:rPr lang="en-GB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terindeks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id-ID" dirty="0"/>
              <a:t> </a:t>
            </a:r>
            <a:r>
              <a:rPr lang="en-GB" dirty="0" err="1"/>
              <a:t>menanamkan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atasnya</a:t>
            </a:r>
            <a:r>
              <a:rPr lang="en-GB" dirty="0"/>
              <a:t>. TIFF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properti</a:t>
            </a:r>
            <a:r>
              <a:rPr lang="en-GB" dirty="0"/>
              <a:t> RGB dan</a:t>
            </a:r>
            <a:r>
              <a:rPr lang="id-ID" dirty="0"/>
              <a:t> </a:t>
            </a:r>
            <a:r>
              <a:rPr lang="en-GB" dirty="0"/>
              <a:t>GRAYSCALE dan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HD Imaging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5"/>
            </a:pPr>
            <a:r>
              <a:rPr lang="id-ID" sz="2400" dirty="0"/>
              <a:t>PNG (</a:t>
            </a:r>
            <a:r>
              <a:rPr lang="en-GB" sz="2400" dirty="0"/>
              <a:t>Portable Network Graphics</a:t>
            </a:r>
            <a:r>
              <a:rPr lang="id-ID" dirty="0"/>
              <a:t>)</a:t>
            </a:r>
          </a:p>
          <a:p>
            <a:pPr marL="0" indent="0" algn="just">
              <a:buNone/>
            </a:pPr>
            <a:r>
              <a:rPr lang="nn-NO" dirty="0"/>
              <a:t>Format file ini diciptakan untuk meningkatkan format 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lossless</a:t>
            </a:r>
            <a:r>
              <a:rPr lang="id-ID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8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87444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sz="2400" dirty="0"/>
              <a:t>Perbedaan </a:t>
            </a:r>
            <a:r>
              <a:rPr lang="nn-NO" sz="2400" dirty="0"/>
              <a:t>komponen antara masing-masing format file citra digital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8C1DA-C076-4A83-80E2-6E03EEF35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41" y="1775562"/>
            <a:ext cx="7785267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III</a:t>
            </a:r>
            <a:br>
              <a:rPr lang="en-ID" dirty="0"/>
            </a:br>
            <a:r>
              <a:rPr lang="id-ID" dirty="0"/>
              <a:t>Hasil dan Pembahasan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D2623-63F7-4BCC-9C99-8583FE6D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63" y="2154382"/>
            <a:ext cx="4658074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Pengumpulan Data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1122218"/>
            <a:ext cx="11317943" cy="470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3449FE-0B31-42B4-A3C8-32DEC2D5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2" y="3308"/>
            <a:ext cx="4239490" cy="6854692"/>
          </a:xfrm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Latar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Belakang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internet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berkembang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media yang </a:t>
            </a:r>
            <a:r>
              <a:rPr lang="en-GB" dirty="0" err="1"/>
              <a:t>sangat</a:t>
            </a:r>
            <a:r>
              <a:rPr lang="id-ID" dirty="0"/>
              <a:t> </a:t>
            </a:r>
            <a:r>
              <a:rPr lang="en-GB" dirty="0" err="1"/>
              <a:t>populer</a:t>
            </a:r>
            <a:r>
              <a:rPr lang="en-GB" dirty="0"/>
              <a:t> di </a:t>
            </a:r>
            <a:r>
              <a:rPr lang="en-GB" dirty="0" err="1"/>
              <a:t>berbagai</a:t>
            </a:r>
            <a:r>
              <a:rPr lang="en-GB" dirty="0"/>
              <a:t> dunia</a:t>
            </a:r>
            <a:r>
              <a:rPr lang="id-ID" dirty="0"/>
              <a:t>.</a:t>
            </a:r>
          </a:p>
          <a:p>
            <a:pPr algn="just"/>
            <a:endParaRPr lang="en-ID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dirty="0"/>
              <a:t>Kemudahan dalam berkomunikasi memberikan dampak positif dan negatif.</a:t>
            </a: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Teknik </a:t>
            </a:r>
            <a:r>
              <a:rPr lang="en-GB" dirty="0" err="1"/>
              <a:t>pengamanan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kriptografi</a:t>
            </a:r>
            <a:r>
              <a:rPr lang="en-GB" dirty="0"/>
              <a:t> dan </a:t>
            </a:r>
            <a:r>
              <a:rPr lang="en-GB" dirty="0" err="1"/>
              <a:t>steganografi</a:t>
            </a:r>
            <a:endParaRPr lang="en-US" dirty="0"/>
          </a:p>
        </p:txBody>
      </p:sp>
      <p:sp>
        <p:nvSpPr>
          <p:cNvPr id="3" name="Right Arrow 2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2C4AF-CF67-4874-9DA8-087FF191E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37" y="445674"/>
            <a:ext cx="5528672" cy="6002192"/>
          </a:xfrm>
        </p:spPr>
      </p:pic>
    </p:spTree>
    <p:extLst>
      <p:ext uri="{BB962C8B-B14F-4D97-AF65-F5344CB8AC3E}">
        <p14:creationId xmlns:p14="http://schemas.microsoft.com/office/powerpoint/2010/main" val="7837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E51D0F-A16E-4B22-8307-3B454E116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7631"/>
            <a:ext cx="6080125" cy="4945912"/>
          </a:xfrm>
        </p:spPr>
      </p:pic>
    </p:spTree>
    <p:extLst>
      <p:ext uri="{BB962C8B-B14F-4D97-AF65-F5344CB8AC3E}">
        <p14:creationId xmlns:p14="http://schemas.microsoft.com/office/powerpoint/2010/main" val="5312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ECC0D8-3551-453A-8F7E-9FB8CE0B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76561"/>
            <a:ext cx="6080125" cy="4908052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3614DF-E310-49F5-8B47-9B2986202340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97AF70AA-5CA7-4A23-8645-B62555CF2A72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36DA50BF-02D1-42A7-BB04-D381A893871D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DE539B-5E4A-4DA3-8605-8BC5EDDD9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5672"/>
            <a:ext cx="6080125" cy="492983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81D29051-CD0B-4277-B39A-B5ED1EC41C1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3703A5F4-FE94-4CE8-894F-564BD679F3D1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FAA972A5-AEC1-49CC-9BE4-439CC0DB5D6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AA32CF-609E-4856-99EA-56AA0A5C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9103"/>
            <a:ext cx="6080125" cy="4942968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4339FDCE-1C43-4107-8479-AE0FF0437876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C5D5E2BB-FA7A-41E6-AF9B-2B09FD5AA14A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CA493E8C-B41F-46F5-8C4D-FA6E28861AA1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8CC9F7-98BD-476A-A55E-25966625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9147"/>
            <a:ext cx="6080125" cy="492288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964ABE-34F5-4E11-809F-AED5D1923D2B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11FFFE49-0D20-4642-B581-3AFBF3F8FCF5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5D187F86-7E39-46FF-A1BB-0021DC2F1265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03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[1] </a:t>
            </a:r>
            <a:r>
              <a:rPr lang="es-ES" sz="1800" dirty="0" err="1"/>
              <a:t>Adiria</a:t>
            </a:r>
            <a:r>
              <a:rPr lang="es-ES" sz="1800" dirty="0"/>
              <a:t>. (2010). "</a:t>
            </a:r>
            <a:r>
              <a:rPr lang="es-ES" sz="1800" dirty="0" err="1"/>
              <a:t>Analisis</a:t>
            </a:r>
            <a:r>
              <a:rPr lang="es-ES" sz="1800" dirty="0"/>
              <a:t> dan </a:t>
            </a:r>
            <a:r>
              <a:rPr lang="es-ES" sz="1800" dirty="0" err="1"/>
              <a:t>Perancangan</a:t>
            </a:r>
            <a:r>
              <a:rPr lang="es-ES" sz="1800" dirty="0"/>
              <a:t> </a:t>
            </a:r>
            <a:r>
              <a:rPr lang="es-ES" sz="1800" dirty="0" err="1"/>
              <a:t>Aplikasi</a:t>
            </a:r>
            <a:r>
              <a:rPr lang="es-ES" sz="1800" dirty="0"/>
              <a:t> </a:t>
            </a:r>
            <a:r>
              <a:rPr lang="es-ES" sz="1800" dirty="0" err="1"/>
              <a:t>Steganografi</a:t>
            </a:r>
            <a:r>
              <a:rPr lang="es-ES" sz="1800" dirty="0"/>
              <a:t> pada </a:t>
            </a:r>
            <a:r>
              <a:rPr lang="es-ES" sz="1800" dirty="0" err="1"/>
              <a:t>Citra</a:t>
            </a:r>
            <a:r>
              <a:rPr lang="es-ES" sz="1800" dirty="0"/>
              <a:t> Digital</a:t>
            </a:r>
            <a:r>
              <a:rPr lang="id-ID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Skripsi</a:t>
            </a:r>
            <a:r>
              <a:rPr lang="en-GB" sz="1800" dirty="0"/>
              <a:t> </a:t>
            </a:r>
            <a:r>
              <a:rPr lang="en-GB" sz="1800" dirty="0" err="1"/>
              <a:t>Sarjana</a:t>
            </a:r>
            <a:r>
              <a:rPr lang="id-ID" sz="1800" dirty="0"/>
              <a:t> </a:t>
            </a:r>
            <a:r>
              <a:rPr lang="en-GB" sz="1800" dirty="0"/>
              <a:t>pada </a:t>
            </a:r>
            <a:r>
              <a:rPr lang="en-GB" sz="1800" dirty="0" err="1"/>
              <a:t>Universitas</a:t>
            </a:r>
            <a:r>
              <a:rPr lang="en-GB" sz="1800" dirty="0"/>
              <a:t> Islam Negeri Jakarta</a:t>
            </a:r>
          </a:p>
          <a:p>
            <a:pPr marL="0" indent="0" algn="just">
              <a:buNone/>
            </a:pPr>
            <a:r>
              <a:rPr lang="sv-SE" sz="1800" dirty="0"/>
              <a:t>[2] Arymurthy, A. M., dan Setiawan, S. (1992). "Pengantar Pengolahan Citra. Jakarta:</a:t>
            </a:r>
            <a:r>
              <a:rPr lang="id-ID" sz="1800" dirty="0"/>
              <a:t> </a:t>
            </a:r>
            <a:r>
              <a:rPr lang="en-GB" sz="1800" dirty="0"/>
              <a:t>PT </a:t>
            </a:r>
            <a:r>
              <a:rPr lang="en-GB" sz="1800" dirty="0" err="1"/>
              <a:t>Elex</a:t>
            </a:r>
            <a:r>
              <a:rPr lang="en-GB" sz="1800" dirty="0"/>
              <a:t> Media </a:t>
            </a:r>
            <a:r>
              <a:rPr lang="en-GB" sz="1800" dirty="0" err="1"/>
              <a:t>Komputindo</a:t>
            </a:r>
            <a:r>
              <a:rPr lang="en-GB" sz="1800" dirty="0"/>
              <a:t>".</a:t>
            </a:r>
          </a:p>
          <a:p>
            <a:pPr marL="0" indent="0" algn="just">
              <a:buNone/>
            </a:pPr>
            <a:r>
              <a:rPr lang="en-GB" sz="1800" dirty="0"/>
              <a:t>[3] ASCII Table. 2010. "ASCII Table and Description". ASCII Table [Online]. </a:t>
            </a:r>
            <a:r>
              <a:rPr lang="en-GB" sz="1800" dirty="0" err="1"/>
              <a:t>Tersedia</a:t>
            </a:r>
            <a:r>
              <a:rPr lang="en-GB" sz="1800" dirty="0"/>
              <a:t>:</a:t>
            </a:r>
            <a:r>
              <a:rPr lang="id-ID" sz="1800" dirty="0"/>
              <a:t> </a:t>
            </a:r>
            <a:r>
              <a:rPr lang="en-GB" sz="1800" dirty="0"/>
              <a:t>https://www.asciitable.com. [17 April 2018].</a:t>
            </a:r>
          </a:p>
          <a:p>
            <a:pPr marL="0" indent="0" algn="just">
              <a:buNone/>
            </a:pPr>
            <a:r>
              <a:rPr lang="en-GB" sz="1800" dirty="0"/>
              <a:t>[4] </a:t>
            </a:r>
            <a:r>
              <a:rPr lang="en-GB" sz="1800" dirty="0" err="1"/>
              <a:t>Bunyamin</a:t>
            </a:r>
            <a:r>
              <a:rPr lang="en-GB" sz="1800" dirty="0"/>
              <a:t>, H., dan Adrian. (2009). "</a:t>
            </a:r>
            <a:r>
              <a:rPr lang="en-GB" sz="1800" dirty="0" err="1"/>
              <a:t>Aplikasi</a:t>
            </a:r>
            <a:r>
              <a:rPr lang="en-GB" sz="1800" dirty="0"/>
              <a:t> Steganography pada File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Teknik Low Bit Encoding dan Least Significant Bit".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id-ID" sz="1800" dirty="0"/>
              <a:t> </a:t>
            </a:r>
            <a:r>
              <a:rPr lang="en-GB" sz="1800" dirty="0"/>
              <a:t>UKM, Vol. 5, No. 2, pp. 107â˘A ¸S117.</a:t>
            </a:r>
          </a:p>
          <a:p>
            <a:pPr marL="0" indent="0" algn="just">
              <a:buNone/>
            </a:pPr>
            <a:r>
              <a:rPr lang="en-GB" sz="1800" dirty="0"/>
              <a:t>[5]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bed. (2013). "Comparison of LSB Steganography in BMP</a:t>
            </a:r>
            <a:r>
              <a:rPr lang="id-ID" sz="1800" dirty="0"/>
              <a:t> </a:t>
            </a:r>
            <a:r>
              <a:rPr lang="en-GB" sz="1800" dirty="0"/>
              <a:t>and JPEG Images". International Journal of Soft Computing and Engineering</a:t>
            </a:r>
            <a:r>
              <a:rPr lang="id-ID" sz="1800" dirty="0"/>
              <a:t> </a:t>
            </a:r>
            <a:r>
              <a:rPr lang="en-GB" sz="1800" dirty="0"/>
              <a:t>(IJSCE), ISSN: 2231-2307, Vol.3, Issue-5.</a:t>
            </a:r>
            <a:endParaRPr lang="id-ID" sz="1800" dirty="0"/>
          </a:p>
          <a:p>
            <a:pPr marL="0" indent="0">
              <a:buNone/>
            </a:pPr>
            <a:r>
              <a:rPr lang="en-GB" sz="1800" dirty="0"/>
              <a:t>[6]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 dan Mohammed, </a:t>
            </a:r>
            <a:r>
              <a:rPr lang="en-GB" sz="1800" dirty="0" err="1"/>
              <a:t>Fakhreldeen</a:t>
            </a:r>
            <a:r>
              <a:rPr lang="en-GB" sz="1800" dirty="0"/>
              <a:t> A. (2013). "JPEG versus</a:t>
            </a:r>
            <a:r>
              <a:rPr lang="id-ID" sz="1800" dirty="0"/>
              <a:t> </a:t>
            </a:r>
            <a:r>
              <a:rPr lang="en-GB" sz="1800" dirty="0"/>
              <a:t>GIF Images in forms of LSB Steganography". International Journal of Computer</a:t>
            </a:r>
            <a:r>
              <a:rPr lang="id-ID" sz="1800" dirty="0"/>
              <a:t> </a:t>
            </a:r>
            <a:r>
              <a:rPr lang="en-GB" sz="1800" dirty="0"/>
              <a:t>Science and Network (IJCSN), Vol. 2, Issue 6.</a:t>
            </a:r>
          </a:p>
          <a:p>
            <a:pPr marL="0" indent="0">
              <a:buNone/>
            </a:pPr>
            <a:r>
              <a:rPr lang="en-GB" sz="1800" dirty="0"/>
              <a:t>[7] Gautama, Prakriti dan Sharma, Deepak. (2015). "A Survey on Digital Image</a:t>
            </a:r>
            <a:r>
              <a:rPr lang="id-ID" sz="1800" dirty="0"/>
              <a:t> </a:t>
            </a:r>
            <a:r>
              <a:rPr lang="en-GB" sz="1800" dirty="0"/>
              <a:t>Steganography Techniques". International Journal of Electronics, Electrical and</a:t>
            </a:r>
            <a:r>
              <a:rPr lang="id-ID" sz="1800" dirty="0"/>
              <a:t> </a:t>
            </a:r>
            <a:r>
              <a:rPr lang="en-GB" sz="1800" dirty="0"/>
              <a:t>Computational System (IJEECS), ISSN 2348-117X, Vol. 4, Issue 11.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/>
              <a:t>[8] Hermawati, F. A. (2013). "Pengolahan Citra Digital". Yogyakarta: ANDI.</a:t>
            </a:r>
          </a:p>
          <a:p>
            <a:pPr marL="0" indent="0" algn="just">
              <a:buNone/>
            </a:pPr>
            <a:r>
              <a:rPr lang="en-GB" sz="1800" dirty="0"/>
              <a:t>[9] Irfan. (2013). "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en-GB" sz="1800" dirty="0"/>
              <a:t> (steganography) Gambar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Rekayasa</a:t>
            </a:r>
            <a:r>
              <a:rPr lang="en-GB" sz="1800" dirty="0"/>
              <a:t> </a:t>
            </a:r>
            <a:r>
              <a:rPr lang="en-GB" sz="1800" dirty="0" err="1"/>
              <a:t>Teknologi</a:t>
            </a:r>
            <a:r>
              <a:rPr lang="en-GB" sz="1800" dirty="0"/>
              <a:t> Vol. 5, No. 1.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[10] Joshi, K., dan Yadav, R. (2015). "A New LSB-S Image Steganography Method</a:t>
            </a:r>
            <a:r>
              <a:rPr lang="id-ID" sz="1800" dirty="0"/>
              <a:t> </a:t>
            </a:r>
            <a:r>
              <a:rPr lang="en-GB" sz="1800" dirty="0"/>
              <a:t>Blend with Cryptography for Secret Communication". Third International Conference</a:t>
            </a:r>
            <a:r>
              <a:rPr lang="id-ID" sz="1800" dirty="0"/>
              <a:t> </a:t>
            </a:r>
            <a:r>
              <a:rPr lang="en-GB" sz="1800" dirty="0"/>
              <a:t>on Image </a:t>
            </a:r>
            <a:r>
              <a:rPr lang="en-GB" sz="1800" dirty="0" err="1"/>
              <a:t>Infomation</a:t>
            </a:r>
            <a:r>
              <a:rPr lang="en-GB" sz="1800" dirty="0"/>
              <a:t> Processing.</a:t>
            </a:r>
          </a:p>
          <a:p>
            <a:pPr marL="0" indent="0" algn="just">
              <a:buNone/>
            </a:pPr>
            <a:r>
              <a:rPr lang="en-GB" sz="1800" dirty="0"/>
              <a:t>[11] Kessler, G. C. (2001). "Steganography Hiding Data Within Data".</a:t>
            </a:r>
          </a:p>
          <a:p>
            <a:pPr marL="0" indent="0" algn="just">
              <a:buNone/>
            </a:pPr>
            <a:r>
              <a:rPr lang="en-GB" sz="1800" dirty="0"/>
              <a:t>[12] M. K., Kadam, K., </a:t>
            </a:r>
            <a:r>
              <a:rPr lang="en-GB" sz="1800" dirty="0" err="1"/>
              <a:t>Koshti</a:t>
            </a:r>
            <a:r>
              <a:rPr lang="en-GB" sz="1800" dirty="0"/>
              <a:t>, A., dan </a:t>
            </a:r>
            <a:r>
              <a:rPr lang="en-GB" sz="1800" dirty="0" err="1"/>
              <a:t>Dunghav</a:t>
            </a:r>
            <a:r>
              <a:rPr lang="en-GB" sz="1800" dirty="0"/>
              <a:t>, P. (2012). "Steganography Using</a:t>
            </a:r>
            <a:r>
              <a:rPr lang="id-ID" sz="1800" dirty="0"/>
              <a:t> </a:t>
            </a:r>
            <a:r>
              <a:rPr lang="en-GB" sz="1800" dirty="0"/>
              <a:t>Least </a:t>
            </a:r>
            <a:r>
              <a:rPr lang="en-GB" sz="1800" dirty="0" err="1"/>
              <a:t>Signicant</a:t>
            </a:r>
            <a:r>
              <a:rPr lang="en-GB" sz="1800" dirty="0"/>
              <a:t> Bit Algorithm". International Journal of Engineering Research</a:t>
            </a:r>
            <a:r>
              <a:rPr lang="id-ID" sz="1800" dirty="0"/>
              <a:t> </a:t>
            </a:r>
            <a:r>
              <a:rPr lang="en-GB" sz="1800" dirty="0"/>
              <a:t>and Applications (IJERA), Vol. 2, Issue 3, pp. 338-341.</a:t>
            </a:r>
          </a:p>
          <a:p>
            <a:pPr marL="0" indent="0" algn="just">
              <a:buNone/>
            </a:pPr>
            <a:r>
              <a:rPr lang="en-GB" sz="1800" dirty="0"/>
              <a:t>[13] Munir, R. (2004). "</a:t>
            </a:r>
            <a:r>
              <a:rPr lang="en-GB" sz="1800" dirty="0" err="1"/>
              <a:t>Pengolahan</a:t>
            </a:r>
            <a:r>
              <a:rPr lang="en-GB" sz="1800" dirty="0"/>
              <a:t> Citra Digital". Bandung: </a:t>
            </a:r>
            <a:r>
              <a:rPr lang="en-GB" sz="1800" dirty="0" err="1"/>
              <a:t>Informatika</a:t>
            </a:r>
            <a:r>
              <a:rPr lang="en-GB" sz="1800" dirty="0"/>
              <a:t>.</a:t>
            </a:r>
          </a:p>
          <a:p>
            <a:pPr marL="0" indent="0" algn="just">
              <a:buNone/>
            </a:pPr>
            <a:r>
              <a:rPr lang="de-DE" sz="1800" dirty="0"/>
              <a:t>[14] Munir, R. (2006). "Kriptografi". Bandung: Informatika.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[15] </a:t>
            </a:r>
            <a:r>
              <a:rPr lang="en-GB" sz="1800" dirty="0" err="1"/>
              <a:t>Pakereng</a:t>
            </a:r>
            <a:r>
              <a:rPr lang="en-GB" sz="1800" dirty="0"/>
              <a:t>, M.A </a:t>
            </a:r>
            <a:r>
              <a:rPr lang="en-GB" sz="1800" dirty="0" err="1"/>
              <a:t>Ineke</a:t>
            </a:r>
            <a:r>
              <a:rPr lang="en-GB" sz="1800" dirty="0"/>
              <a:t>, </a:t>
            </a:r>
            <a:r>
              <a:rPr lang="en-GB" sz="1800" dirty="0" err="1"/>
              <a:t>Beeh</a:t>
            </a:r>
            <a:r>
              <a:rPr lang="en-GB" sz="1800" dirty="0"/>
              <a:t>, </a:t>
            </a:r>
            <a:r>
              <a:rPr lang="en-GB" sz="1800" dirty="0" err="1"/>
              <a:t>Yos</a:t>
            </a:r>
            <a:r>
              <a:rPr lang="en-GB" sz="1800" dirty="0"/>
              <a:t> Richard, dan </a:t>
            </a:r>
            <a:r>
              <a:rPr lang="en-GB" sz="1800" dirty="0" err="1"/>
              <a:t>Endrawan</a:t>
            </a:r>
            <a:r>
              <a:rPr lang="en-GB" sz="1800" dirty="0"/>
              <a:t>, Sonny. (2010). "</a:t>
            </a:r>
            <a:r>
              <a:rPr lang="en-GB" sz="1800" dirty="0" err="1"/>
              <a:t>Perbandingan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Spread Spectrum dan Least Significant Bit</a:t>
            </a:r>
            <a:r>
              <a:rPr lang="id-ID" sz="1800" dirty="0"/>
              <a:t> </a:t>
            </a:r>
            <a:r>
              <a:rPr lang="en-GB" sz="1800" dirty="0"/>
              <a:t>(LSB) Antara Waktu Proses dan </a:t>
            </a:r>
            <a:r>
              <a:rPr lang="en-GB" sz="1800" dirty="0" err="1"/>
              <a:t>Ukuran</a:t>
            </a:r>
            <a:r>
              <a:rPr lang="en-GB" sz="1800" dirty="0"/>
              <a:t> File Gambar". JURNAL INFORMATIKA,</a:t>
            </a:r>
            <a:r>
              <a:rPr lang="id-ID" sz="1800" dirty="0"/>
              <a:t> </a:t>
            </a:r>
            <a:r>
              <a:rPr lang="en-GB" sz="1800" dirty="0"/>
              <a:t>VOL. 6 NO. 1.</a:t>
            </a:r>
          </a:p>
          <a:p>
            <a:pPr marL="0" indent="0" algn="just">
              <a:buNone/>
            </a:pPr>
            <a:r>
              <a:rPr lang="en-GB" sz="1800" dirty="0"/>
              <a:t>[16] M., Pavani, S., </a:t>
            </a:r>
            <a:r>
              <a:rPr lang="en-GB" sz="1800" dirty="0" err="1"/>
              <a:t>Naganjaneyulu</a:t>
            </a:r>
            <a:r>
              <a:rPr lang="en-GB" sz="1800" dirty="0"/>
              <a:t>, dan C., </a:t>
            </a:r>
            <a:r>
              <a:rPr lang="en-GB" sz="1800" dirty="0" err="1"/>
              <a:t>Nagaraju</a:t>
            </a:r>
            <a:r>
              <a:rPr lang="en-GB" sz="1800" dirty="0"/>
              <a:t>. (2013). "A Survey on LSB Based</a:t>
            </a:r>
            <a:r>
              <a:rPr lang="id-ID" sz="1800" dirty="0"/>
              <a:t> </a:t>
            </a:r>
            <a:r>
              <a:rPr lang="en-GB" sz="1800" dirty="0"/>
              <a:t>Steganography Methods". International Journal Of Engineering And Computer</a:t>
            </a:r>
            <a:r>
              <a:rPr lang="id-ID" sz="1800" dirty="0"/>
              <a:t> </a:t>
            </a:r>
            <a:r>
              <a:rPr lang="en-GB" sz="1800" dirty="0"/>
              <a:t>Science, Vol. 2, Issue pp. 2464-2467.</a:t>
            </a:r>
          </a:p>
          <a:p>
            <a:pPr marL="0" indent="0" algn="just">
              <a:buNone/>
            </a:pPr>
            <a:r>
              <a:rPr lang="en-GB" sz="1800" dirty="0"/>
              <a:t>[17] </a:t>
            </a:r>
            <a:r>
              <a:rPr lang="en-GB" sz="1800" dirty="0" err="1"/>
              <a:t>Prasetyo</a:t>
            </a:r>
            <a:r>
              <a:rPr lang="en-GB" sz="1800" dirty="0"/>
              <a:t>, F. P.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denga Software</a:t>
            </a:r>
            <a:r>
              <a:rPr lang="id-ID" sz="1800" dirty="0"/>
              <a:t> </a:t>
            </a:r>
            <a:r>
              <a:rPr lang="sv-SE" sz="1800" dirty="0"/>
              <a:t>Matlab". Skripsi Sarjana pada Universitas Islam Negeri Jakarta</a:t>
            </a:r>
          </a:p>
          <a:p>
            <a:pPr marL="0" indent="0" algn="just">
              <a:buNone/>
            </a:pPr>
            <a:r>
              <a:rPr lang="en-GB" sz="1800" dirty="0"/>
              <a:t>[18] </a:t>
            </a:r>
            <a:r>
              <a:rPr lang="en-GB" sz="1800" dirty="0" err="1"/>
              <a:t>Prayudi</a:t>
            </a:r>
            <a:r>
              <a:rPr lang="en-GB" sz="1800" dirty="0"/>
              <a:t>, Y., dan </a:t>
            </a:r>
            <a:r>
              <a:rPr lang="en-GB" sz="1800" dirty="0" err="1"/>
              <a:t>Kuncoro</a:t>
            </a:r>
            <a:r>
              <a:rPr lang="en-GB" sz="1800" dirty="0"/>
              <a:t>, P. S. (2005). "</a:t>
            </a:r>
            <a:r>
              <a:rPr lang="en-GB" sz="1800" dirty="0" err="1"/>
              <a:t>Implementasi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/>
              <a:t>Teknik Adaptive Minimum Error Least Significant Bit Replacement</a:t>
            </a:r>
            <a:r>
              <a:rPr lang="id-ID" sz="1800" dirty="0"/>
              <a:t> </a:t>
            </a:r>
            <a:r>
              <a:rPr lang="nn-NO" sz="1800" dirty="0"/>
              <a:t>(AMELSBR)". Seminar Nasional Aplikasi Teknologi Informasi.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[19] </a:t>
            </a:r>
            <a:r>
              <a:rPr lang="en-GB" sz="1800" dirty="0" err="1"/>
              <a:t>Rakhmat</a:t>
            </a:r>
            <a:r>
              <a:rPr lang="en-GB" sz="1800" dirty="0"/>
              <a:t>, B., dan </a:t>
            </a:r>
            <a:r>
              <a:rPr lang="en-GB" sz="1800" dirty="0" err="1"/>
              <a:t>Fairuzabadi</a:t>
            </a:r>
            <a:r>
              <a:rPr lang="en-GB" sz="1800" dirty="0"/>
              <a:t>, M.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dirty="0"/>
              <a:t>Least Significant Bit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Kombinasi</a:t>
            </a:r>
            <a:r>
              <a:rPr lang="en-GB" sz="1800" dirty="0"/>
              <a:t> </a:t>
            </a:r>
            <a:r>
              <a:rPr lang="en-GB" sz="1800" dirty="0" err="1"/>
              <a:t>Algoritma</a:t>
            </a:r>
            <a:r>
              <a:rPr lang="en-GB" sz="1800" dirty="0"/>
              <a:t> </a:t>
            </a:r>
            <a:r>
              <a:rPr lang="en-GB" sz="1800" dirty="0" err="1"/>
              <a:t>Kriptografi</a:t>
            </a:r>
            <a:r>
              <a:rPr lang="en-GB" sz="1800" dirty="0"/>
              <a:t> </a:t>
            </a:r>
            <a:r>
              <a:rPr lang="en-GB" sz="1800" dirty="0" err="1"/>
              <a:t>Vigenere</a:t>
            </a:r>
            <a:r>
              <a:rPr lang="en-GB" sz="1800" dirty="0"/>
              <a:t> dan</a:t>
            </a:r>
            <a:r>
              <a:rPr lang="id-ID" sz="1800" dirty="0"/>
              <a:t> </a:t>
            </a:r>
            <a:r>
              <a:rPr lang="en-GB" sz="1800" dirty="0"/>
              <a:t>RC4".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Dinamika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en-GB" sz="1800" dirty="0"/>
              <a:t>, Volume 5, </a:t>
            </a:r>
            <a:r>
              <a:rPr lang="en-GB" sz="1800" dirty="0" err="1"/>
              <a:t>Nomor</a:t>
            </a:r>
            <a:r>
              <a:rPr lang="en-GB" sz="1800" dirty="0"/>
              <a:t> 2.</a:t>
            </a:r>
          </a:p>
          <a:p>
            <a:pPr marL="0" indent="0" algn="just">
              <a:buNone/>
            </a:pPr>
            <a:r>
              <a:rPr lang="it-IT" sz="1800" dirty="0"/>
              <a:t>[20] Setiana, dan Mahmudy, W. F. (2006). "Steganografi Pada File Citra Bitmap 24</a:t>
            </a:r>
            <a:r>
              <a:rPr lang="id-ID" sz="1800" dirty="0"/>
              <a:t> </a:t>
            </a:r>
            <a:r>
              <a:rPr lang="en-GB" sz="1800" dirty="0"/>
              <a:t>Bit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Pengamanan</a:t>
            </a:r>
            <a:r>
              <a:rPr lang="en-GB" sz="1800" dirty="0"/>
              <a:t> Data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Least Significant Bit (LSB)</a:t>
            </a:r>
            <a:r>
              <a:rPr lang="id-ID" sz="1800" dirty="0"/>
              <a:t> </a:t>
            </a:r>
            <a:r>
              <a:rPr lang="en-GB" sz="1800" dirty="0"/>
              <a:t>Insertion". </a:t>
            </a:r>
            <a:r>
              <a:rPr lang="en-GB" sz="1800" dirty="0" err="1"/>
              <a:t>Kursor</a:t>
            </a:r>
            <a:r>
              <a:rPr lang="en-GB" sz="1800" dirty="0"/>
              <a:t>, vol. 2, no. 2, pp. 38-44.</a:t>
            </a:r>
          </a:p>
          <a:p>
            <a:pPr marL="0" indent="0" algn="just">
              <a:buNone/>
            </a:pPr>
            <a:r>
              <a:rPr lang="en-GB" sz="1800" dirty="0"/>
              <a:t>[21] Wikipedia. (n.d.). Retrieved from https://id.wikipedia.org/wiki/Steganografi</a:t>
            </a:r>
            <a:endParaRPr lang="en-US" sz="1800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atasan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/>
              <a:t>Format file </a:t>
            </a:r>
            <a:r>
              <a:rPr lang="en-GB" dirty="0" err="1"/>
              <a:t>citra</a:t>
            </a:r>
            <a:r>
              <a:rPr lang="en-GB" dirty="0"/>
              <a:t> digital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nn-NO" dirty="0"/>
              <a:t>Format file citra digital yang dihasilkan dari program steganografi ini 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disimpan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berformat</a:t>
            </a:r>
            <a:r>
              <a:rPr lang="en-GB" dirty="0"/>
              <a:t> *.txt.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Rumusan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mengimplementasikan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</a:t>
            </a:r>
            <a:r>
              <a:rPr lang="id-ID" dirty="0"/>
              <a:t> </a:t>
            </a:r>
            <a:r>
              <a:rPr lang="en-GB" dirty="0"/>
              <a:t>Bit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digital?</a:t>
            </a:r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sebelum</a:t>
            </a:r>
            <a:r>
              <a:rPr lang="en-GB" dirty="0"/>
              <a:t> dan </a:t>
            </a:r>
            <a:r>
              <a:rPr lang="en-GB" dirty="0" err="1"/>
              <a:t>sesudah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dirty="0"/>
              <a:t>Memberikan informasi bagaimana steganografi dapat</a:t>
            </a:r>
            <a:r>
              <a:rPr lang="id-ID" dirty="0"/>
              <a:t> </a:t>
            </a:r>
            <a:r>
              <a:rPr lang="sv-SE" dirty="0"/>
              <a:t>diimplementasikan ke dalam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yang </a:t>
            </a:r>
            <a:r>
              <a:rPr lang="en-GB" dirty="0" err="1"/>
              <a:t>terjadi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Manfaat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, </a:t>
            </a:r>
            <a:r>
              <a:rPr lang="en-GB" dirty="0" err="1"/>
              <a:t>diharapkan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menambah</a:t>
            </a:r>
            <a:r>
              <a:rPr lang="en-GB" dirty="0"/>
              <a:t> </a:t>
            </a:r>
            <a:r>
              <a:rPr lang="en-GB" dirty="0" err="1"/>
              <a:t>pengetahuan</a:t>
            </a:r>
            <a:r>
              <a:rPr lang="en-GB" dirty="0"/>
              <a:t> dan </a:t>
            </a:r>
            <a:r>
              <a:rPr lang="en-GB" dirty="0" err="1"/>
              <a:t>pemahaman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id-ID" dirty="0"/>
              <a:t> </a:t>
            </a:r>
            <a:r>
              <a:rPr lang="en-GB" dirty="0" err="1"/>
              <a:t>steganografi</a:t>
            </a:r>
            <a:r>
              <a:rPr lang="en-GB" dirty="0"/>
              <a:t>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Penulisan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gambaran</a:t>
            </a:r>
            <a:r>
              <a:rPr lang="id-ID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id-ID" dirty="0"/>
              <a:t> </a:t>
            </a:r>
            <a:r>
              <a:rPr lang="sv-SE" dirty="0"/>
              <a:t>Komputer Universitas Negeri Jakarta tentang bagaimana stegaografi dalam file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sv-SE" dirty="0"/>
              <a:t>Bagi Masyarakat, diharapkan dapat menjadi salah satu solusi dalam mengamankan</a:t>
            </a:r>
            <a:r>
              <a:rPr lang="id-ID" dirty="0"/>
              <a:t> </a:t>
            </a:r>
            <a:r>
              <a:rPr lang="en-GB" dirty="0"/>
              <a:t>file </a:t>
            </a:r>
            <a:r>
              <a:rPr lang="en-GB" dirty="0" err="1"/>
              <a:t>mereka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orang-orang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hak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melihatnya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304422" cy="1636297"/>
          </a:xfrm>
        </p:spPr>
        <p:txBody>
          <a:bodyPr/>
          <a:lstStyle/>
          <a:p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J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enis Penelitian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algn="just"/>
            <a:r>
              <a:rPr lang="fi-FI" dirty="0"/>
              <a:t>Jenis Penelitian yang dijalani oleh Peneliti berjenis Kajian Teori. Jenis penelitian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mengarahkan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penerapan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pada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2772</Words>
  <Application>Microsoft Office PowerPoint</Application>
  <PresentationFormat>Widescreen</PresentationFormat>
  <Paragraphs>298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Franklin Gothic Medium</vt:lpstr>
      <vt:lpstr>Wingdings</vt:lpstr>
      <vt:lpstr>Blue Tan Gradient 16x9</vt:lpstr>
      <vt:lpstr>IMPLEMENTASI STEGANOGRAFI PADA CITRA DIGITAL DENGAN METODE LEAST SIGNIFICANT BIT</vt:lpstr>
      <vt:lpstr>PowerPoint Presentation</vt:lpstr>
      <vt:lpstr>Bab I Latar Belakang</vt:lpstr>
      <vt:lpstr>Latar Belakang</vt:lpstr>
      <vt:lpstr>Batasan Masalah</vt:lpstr>
      <vt:lpstr>Rumusan Masalah</vt:lpstr>
      <vt:lpstr>Tujuan Penelitian</vt:lpstr>
      <vt:lpstr>Manfaat Penelitian</vt:lpstr>
      <vt:lpstr>Jenis Penelitian</vt:lpstr>
      <vt:lpstr>Bab II Kajian Teori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Perbedaan Steganografi dan Kriptografi</vt:lpstr>
      <vt:lpstr>LSB</vt:lpstr>
      <vt:lpstr>LSB</vt:lpstr>
      <vt:lpstr>LSB</vt:lpstr>
      <vt:lpstr>ASCII</vt:lpstr>
      <vt:lpstr>Citra Digital</vt:lpstr>
      <vt:lpstr>Citra Digital</vt:lpstr>
      <vt:lpstr>Citra Digital</vt:lpstr>
      <vt:lpstr>Citra Digital</vt:lpstr>
      <vt:lpstr>Citra Digital</vt:lpstr>
      <vt:lpstr>Citra Digital</vt:lpstr>
      <vt:lpstr>Bab III Hasil dan Pembahasan</vt:lpstr>
      <vt:lpstr>Pengumpulan Data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Daftar Pustaka</vt:lpstr>
      <vt:lpstr>Daftar Pustaka</vt:lpstr>
      <vt:lpstr>Daftar Pustaka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2018-01-13T05:20:31Z</dcterms:created>
  <dcterms:modified xsi:type="dcterms:W3CDTF">2018-06-28T10:03:22Z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